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.xml" ContentType="application/inkml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301" r:id="rId2"/>
    <p:sldId id="302" r:id="rId3"/>
    <p:sldId id="303" r:id="rId4"/>
    <p:sldId id="304" r:id="rId5"/>
    <p:sldId id="305" r:id="rId6"/>
    <p:sldId id="309" r:id="rId7"/>
    <p:sldId id="306" r:id="rId8"/>
    <p:sldId id="307" r:id="rId9"/>
    <p:sldId id="311" r:id="rId10"/>
    <p:sldId id="308" r:id="rId11"/>
    <p:sldId id="256" r:id="rId12"/>
    <p:sldId id="257" r:id="rId13"/>
    <p:sldId id="300" r:id="rId14"/>
    <p:sldId id="259" r:id="rId15"/>
    <p:sldId id="260" r:id="rId16"/>
    <p:sldId id="261" r:id="rId17"/>
    <p:sldId id="262" r:id="rId18"/>
    <p:sldId id="279" r:id="rId19"/>
    <p:sldId id="316" r:id="rId20"/>
    <p:sldId id="265" r:id="rId21"/>
    <p:sldId id="266" r:id="rId22"/>
    <p:sldId id="267" r:id="rId23"/>
    <p:sldId id="315" r:id="rId24"/>
    <p:sldId id="268" r:id="rId25"/>
    <p:sldId id="270" r:id="rId26"/>
    <p:sldId id="314" r:id="rId27"/>
    <p:sldId id="280" r:id="rId28"/>
    <p:sldId id="271" r:id="rId29"/>
    <p:sldId id="313" r:id="rId30"/>
    <p:sldId id="317" r:id="rId31"/>
    <p:sldId id="318" r:id="rId32"/>
    <p:sldId id="298" r:id="rId33"/>
    <p:sldId id="310" r:id="rId34"/>
    <p:sldId id="312" r:id="rId35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7" autoAdjust="0"/>
    <p:restoredTop sz="94660"/>
  </p:normalViewPr>
  <p:slideViewPr>
    <p:cSldViewPr>
      <p:cViewPr varScale="1">
        <p:scale>
          <a:sx n="103" d="100"/>
          <a:sy n="103" d="100"/>
        </p:scale>
        <p:origin x="42" y="2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09-14T21:10:16.37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5065 1440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0"/>
            <a:r>
              <a:rPr lang="en-US" altLang="en-US"/>
              <a:t>Second level</a:t>
            </a:r>
          </a:p>
          <a:p>
            <a:pPr lvl="0"/>
            <a:r>
              <a:rPr lang="en-US" altLang="en-US"/>
              <a:t>Third level</a:t>
            </a:r>
          </a:p>
          <a:p>
            <a:pPr lvl="0"/>
            <a:r>
              <a:rPr lang="en-US" altLang="en-US"/>
              <a:t>Fourth level</a:t>
            </a:r>
          </a:p>
          <a:p>
            <a:pPr lvl="0"/>
            <a:r>
              <a:rPr lang="en-US" alt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376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982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2867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28676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78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79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1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2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3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5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6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7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8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9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0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1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2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695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9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414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86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8699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8700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8701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B9EFF00-6475-4A27-BD6D-7A09315A32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D7556-3E55-4285-84DA-5DFA3026F9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63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65ED5-3B35-457A-A371-CE4546BCBA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0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05D83-CF9E-45C3-B0BC-41EC3665C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6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9D65F-F203-4A61-9861-D326388F07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08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8800"/>
            <a:ext cx="3581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5814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A3A79-2065-45C7-B23A-6A69939DA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69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6610B-9449-4EDF-A3D3-C611622F5D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49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F77FA-0A52-4E34-BB08-22EDCF2A86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69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D41E-6EB7-44C3-9B1D-9144A052A5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59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81B1E-1334-4FB5-8CCE-00F7A853B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97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5BD9E-D0EA-4B85-A09C-28BFFAC5A4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16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7651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7652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4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7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9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1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2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3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4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5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6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7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8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9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0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71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7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828800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76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276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6869FB72-1864-42CF-B297-C3EF1AAA2C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Monotype Sorts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Educational Presentation</a:t>
            </a:r>
            <a:endParaRPr lang="en-US" altLang="en-US" dirty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Start with something inspiring to anchor the lesson</a:t>
            </a:r>
          </a:p>
          <a:p>
            <a:pPr lvl="1"/>
            <a:r>
              <a:rPr lang="en-US" altLang="en-US" dirty="0"/>
              <a:t>Relevant image</a:t>
            </a:r>
          </a:p>
          <a:p>
            <a:pPr lvl="1"/>
            <a:r>
              <a:rPr lang="en-US" altLang="en-US" dirty="0"/>
              <a:t>Thought question</a:t>
            </a:r>
          </a:p>
          <a:p>
            <a:pPr lvl="1"/>
            <a:r>
              <a:rPr lang="en-US" altLang="en-US" dirty="0"/>
              <a:t>Chart/graph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altLang="en-US"/>
              <a:t>Evaluation</a:t>
            </a:r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19200" y="1447800"/>
            <a:ext cx="7315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Informal</a:t>
            </a:r>
          </a:p>
          <a:p>
            <a:pPr lvl="1"/>
            <a:r>
              <a:rPr lang="en-US" altLang="en-US" dirty="0"/>
              <a:t>Assess lecture effectiveness</a:t>
            </a:r>
          </a:p>
          <a:p>
            <a:pPr lvl="1"/>
            <a:r>
              <a:rPr lang="en-US" altLang="en-US" dirty="0"/>
              <a:t>Encourages learners to process material</a:t>
            </a:r>
          </a:p>
          <a:p>
            <a:pPr lvl="2"/>
            <a:r>
              <a:rPr lang="en-US" altLang="en-US" dirty="0"/>
              <a:t>“1 minute essay”</a:t>
            </a:r>
          </a:p>
          <a:p>
            <a:pPr lvl="2"/>
            <a:r>
              <a:rPr lang="en-US" altLang="en-US" dirty="0"/>
              <a:t>Solicited student feedback</a:t>
            </a:r>
          </a:p>
          <a:p>
            <a:r>
              <a:rPr lang="en-US" altLang="en-US" dirty="0"/>
              <a:t>Formal</a:t>
            </a:r>
          </a:p>
          <a:p>
            <a:pPr lvl="1"/>
            <a:r>
              <a:rPr lang="en-US" altLang="en-US" dirty="0"/>
              <a:t>Assess student learning</a:t>
            </a:r>
          </a:p>
          <a:p>
            <a:pPr lvl="1"/>
            <a:r>
              <a:rPr lang="en-US" altLang="en-US" dirty="0"/>
              <a:t>More highly structured</a:t>
            </a:r>
          </a:p>
          <a:p>
            <a:pPr lvl="2"/>
            <a:r>
              <a:rPr lang="en-US" altLang="en-US" dirty="0"/>
              <a:t>Performance on exams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0"/>
            <a:ext cx="7772400" cy="1143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Salt and pepper; not only in the kitchen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2063" y="3276600"/>
            <a:ext cx="7143750" cy="17526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buFont typeface="Monotype Sorts" pitchFamily="2" charset="2"/>
              <a:buNone/>
            </a:pPr>
            <a:r>
              <a:rPr lang="en-US" altLang="en-US" dirty="0"/>
              <a:t>Katharina Beeler, MD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dirty="0"/>
              <a:t>Tuesday Teaching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800" dirty="0"/>
              <a:t>September 2017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2941637" cy="12192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Purpose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sz="2400" dirty="0"/>
              <a:t>Discuss pearls of systemic sclerosis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 dirty="0"/>
              <a:t>Understand epidemiology</a:t>
            </a:r>
          </a:p>
          <a:p>
            <a:r>
              <a:rPr lang="en-US" altLang="en-US" sz="2400" dirty="0"/>
              <a:t>Recognize presenting symptoms</a:t>
            </a:r>
          </a:p>
          <a:p>
            <a:r>
              <a:rPr lang="en-US" altLang="en-US" sz="2400" dirty="0"/>
              <a:t>Learn what impacts mortality</a:t>
            </a:r>
          </a:p>
          <a:p>
            <a:r>
              <a:rPr lang="en-US" altLang="en-US" sz="2400" dirty="0"/>
              <a:t>Describe Raynaud`s phenomena</a:t>
            </a:r>
          </a:p>
          <a:p>
            <a:r>
              <a:rPr lang="en-US" altLang="en-US" sz="2400" dirty="0"/>
              <a:t>Master diagnosis</a:t>
            </a:r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029200" y="668338"/>
            <a:ext cx="25733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400" dirty="0">
                <a:solidFill>
                  <a:schemeClr val="tx2"/>
                </a:solidFill>
              </a:rPr>
              <a:t>Objectives</a:t>
            </a:r>
            <a:endParaRPr lang="en-US" altLang="en-US" dirty="0">
              <a:solidFill>
                <a:schemeClr val="tx2"/>
              </a:solidFill>
            </a:endParaRPr>
          </a:p>
        </p:txBody>
      </p:sp>
      <p:pic>
        <p:nvPicPr>
          <p:cNvPr id="6" name="Picture 2" descr="Image result for pearl">
            <a:extLst>
              <a:ext uri="{FF2B5EF4-FFF2-40B4-BE49-F238E27FC236}">
                <a16:creationId xmlns:a16="http://schemas.microsoft.com/office/drawing/2014/main" id="{947EED8D-12F7-421F-AB58-BD2754B9E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1139825" cy="11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Overview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Our patient</a:t>
            </a:r>
          </a:p>
          <a:p>
            <a:r>
              <a:rPr lang="en-US" altLang="en-US" dirty="0"/>
              <a:t>Follow up</a:t>
            </a:r>
          </a:p>
          <a:p>
            <a:r>
              <a:rPr lang="en-US" altLang="en-US" dirty="0"/>
              <a:t>Brief content review and pearls</a:t>
            </a:r>
          </a:p>
          <a:p>
            <a:r>
              <a:rPr lang="en-US" altLang="en-US" dirty="0"/>
              <a:t>Summary</a:t>
            </a:r>
          </a:p>
          <a:p>
            <a:r>
              <a:rPr lang="en-US" altLang="en-US" dirty="0"/>
              <a:t>Evaluation/wrap up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Our patient: History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4800600" cy="4114800"/>
          </a:xfrm>
        </p:spPr>
        <p:txBody>
          <a:bodyPr/>
          <a:lstStyle/>
          <a:p>
            <a:r>
              <a:rPr lang="en-US" altLang="en-US" dirty="0"/>
              <a:t>76 y/o female</a:t>
            </a:r>
          </a:p>
          <a:p>
            <a:r>
              <a:rPr lang="en-US" altLang="en-US" dirty="0"/>
              <a:t>2 months history of dyspnea on exertion</a:t>
            </a:r>
          </a:p>
          <a:p>
            <a:r>
              <a:rPr lang="en-US" altLang="en-US" dirty="0"/>
              <a:t>Raynaud`s </a:t>
            </a:r>
          </a:p>
          <a:p>
            <a:r>
              <a:rPr lang="en-US" altLang="en-US" dirty="0"/>
              <a:t>Thickening of the skin</a:t>
            </a:r>
          </a:p>
          <a:p>
            <a:r>
              <a:rPr lang="en-US" altLang="en-US" dirty="0"/>
              <a:t>Generalized weakness and fatigue</a:t>
            </a:r>
          </a:p>
          <a:p>
            <a:r>
              <a:rPr lang="en-US" altLang="en-US" dirty="0"/>
              <a:t>Acid reflux, nausea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Our patient: PMH, PSH..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 fontScale="92500"/>
          </a:bodyPr>
          <a:lstStyle/>
          <a:p>
            <a:r>
              <a:rPr lang="en-US" altLang="en-US" dirty="0"/>
              <a:t>NIDDM, atrial fibrillation, depression, anxiety, multiple pulmonary embolism</a:t>
            </a:r>
          </a:p>
          <a:p>
            <a:r>
              <a:rPr lang="en-US" altLang="en-US" dirty="0"/>
              <a:t>PSH non contributory</a:t>
            </a:r>
          </a:p>
          <a:p>
            <a:r>
              <a:rPr lang="en-US" altLang="en-US" dirty="0"/>
              <a:t>Medications: acetaminophen, diphenhydramine, docusate sodium, furosemide, hydroxyzine, lisinopril, oxycodone, VKA (Warfarin)</a:t>
            </a:r>
          </a:p>
          <a:p>
            <a:r>
              <a:rPr lang="en-US" altLang="en-US" dirty="0"/>
              <a:t>FH: negative for autoimmune disorders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Our patient: Physical Exam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Afebrile, 156/82, 94bpm, RR 18, </a:t>
            </a:r>
          </a:p>
          <a:p>
            <a:r>
              <a:rPr lang="en-US" altLang="en-US" dirty="0"/>
              <a:t>Inspiratory fine crackles at the bases</a:t>
            </a:r>
          </a:p>
          <a:p>
            <a:r>
              <a:rPr lang="en-US" altLang="en-US" dirty="0"/>
              <a:t>Normal heart sounds, no m/r/g, no edema</a:t>
            </a:r>
          </a:p>
          <a:p>
            <a:r>
              <a:rPr lang="en-US" altLang="en-US" dirty="0"/>
              <a:t>T 97.7 HR 80 RR 16 BP 110/60, SO2 100% 2lpm of supplemental oxygen</a:t>
            </a:r>
          </a:p>
          <a:p>
            <a:r>
              <a:rPr lang="en-US" altLang="en-US" dirty="0"/>
              <a:t>Skin: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9E2F4-51FB-431A-A0AD-56B9C5482FBD}"/>
              </a:ext>
            </a:extLst>
          </p:cNvPr>
          <p:cNvPicPr/>
          <p:nvPr/>
        </p:nvPicPr>
        <p:blipFill rotWithShape="1">
          <a:blip r:embed="rId3"/>
          <a:srcRect l="802" t="16948" r="62981" b="22830"/>
          <a:stretch/>
        </p:blipFill>
        <p:spPr bwMode="auto">
          <a:xfrm>
            <a:off x="3505200" y="1676400"/>
            <a:ext cx="4152900" cy="4439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Our patient: Problem List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Dyspnea on exertion</a:t>
            </a:r>
          </a:p>
          <a:p>
            <a:r>
              <a:rPr lang="en-US" altLang="en-US" dirty="0"/>
              <a:t>Raynaud`s</a:t>
            </a:r>
          </a:p>
          <a:p>
            <a:r>
              <a:rPr lang="en-US" altLang="en-US" dirty="0"/>
              <a:t>Thickening of skin with salt and pepper appearance</a:t>
            </a:r>
          </a:p>
          <a:p>
            <a:r>
              <a:rPr lang="en-US" altLang="en-US" dirty="0"/>
              <a:t>Acid reflux, nausea</a:t>
            </a:r>
          </a:p>
          <a:p>
            <a:r>
              <a:rPr lang="en-US" altLang="en-US" dirty="0"/>
              <a:t>Generalized weakness and fatigue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Jeopardy...$100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7924800" cy="1600200"/>
          </a:xfrm>
        </p:spPr>
        <p:txBody>
          <a:bodyPr/>
          <a:lstStyle/>
          <a:p>
            <a:pPr marL="461963" lvl="1" indent="-4763">
              <a:buFont typeface="Wingdings" panose="05000000000000000000" pitchFamily="2" charset="2"/>
              <a:buNone/>
            </a:pPr>
            <a:r>
              <a:rPr lang="en-US" altLang="en-US" sz="2400" dirty="0"/>
              <a:t>What is the most common symptom complex in a patient with systemic sclerosis? 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2743200"/>
            <a:ext cx="7467600" cy="3505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800" dirty="0"/>
              <a:t>What is...?</a:t>
            </a:r>
          </a:p>
          <a:p>
            <a:r>
              <a:rPr lang="en-US" altLang="en-US" sz="2800" dirty="0"/>
              <a:t>Generalized symptoms, depression, headache</a:t>
            </a:r>
          </a:p>
          <a:p>
            <a:r>
              <a:rPr lang="en-US" altLang="en-US" sz="2800" dirty="0"/>
              <a:t>Raynaud`s, diarrhea, digital necrosis</a:t>
            </a:r>
          </a:p>
          <a:p>
            <a:r>
              <a:rPr lang="en-US" altLang="en-US" sz="2800" dirty="0"/>
              <a:t>Skin sclerosis, generalized symptoms, Raynaud`s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</p:txBody>
      </p:sp>
      <p:pic>
        <p:nvPicPr>
          <p:cNvPr id="5" name="Picture 2" descr="Image result for pearl">
            <a:extLst>
              <a:ext uri="{FF2B5EF4-FFF2-40B4-BE49-F238E27FC236}">
                <a16:creationId xmlns:a16="http://schemas.microsoft.com/office/drawing/2014/main" id="{4E8507B1-A8AE-44BE-8C58-A901C741F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450747"/>
            <a:ext cx="1139825" cy="11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earl">
            <a:extLst>
              <a:ext uri="{FF2B5EF4-FFF2-40B4-BE49-F238E27FC236}">
                <a16:creationId xmlns:a16="http://schemas.microsoft.com/office/drawing/2014/main" id="{58EC39EE-738F-4EEA-8670-8B17B97AC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r="909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A0FD61-81F8-4E8A-935B-CC2BF478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03" y="640263"/>
            <a:ext cx="3915950" cy="1344975"/>
          </a:xfrm>
        </p:spPr>
        <p:txBody>
          <a:bodyPr>
            <a:normAutofit/>
          </a:bodyPr>
          <a:lstStyle/>
          <a:p>
            <a:r>
              <a:rPr lang="en-US" sz="3500"/>
              <a:t>What are common symptoms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80A26-D1BD-444A-AF52-C2C3162E4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2" y="2121763"/>
            <a:ext cx="3926618" cy="3773010"/>
          </a:xfrm>
        </p:spPr>
        <p:txBody>
          <a:bodyPr>
            <a:normAutofit/>
          </a:bodyPr>
          <a:lstStyle/>
          <a:p>
            <a:r>
              <a:rPr lang="en-US" sz="2100"/>
              <a:t>Raynaud`s phenomena (100%)</a:t>
            </a:r>
          </a:p>
          <a:p>
            <a:r>
              <a:rPr lang="en-US" sz="2100"/>
              <a:t>Arthralgias (96%)</a:t>
            </a:r>
          </a:p>
          <a:p>
            <a:r>
              <a:rPr lang="en-US" sz="2100"/>
              <a:t>Dysphagia (87%)</a:t>
            </a:r>
          </a:p>
          <a:p>
            <a:r>
              <a:rPr lang="en-US" sz="2100"/>
              <a:t>Atrophic changes of skin, hyper-/hypopigmentation (83%)</a:t>
            </a:r>
          </a:p>
          <a:p>
            <a:r>
              <a:rPr lang="en-US" sz="2100"/>
              <a:t>Anemia (31%)</a:t>
            </a:r>
          </a:p>
          <a:p>
            <a:endParaRPr lang="en-US" sz="2100"/>
          </a:p>
          <a:p>
            <a:endParaRPr lang="en-US" sz="21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E101F-D7D8-4DF7-9F56-C2D26A22C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663" y="6356350"/>
            <a:ext cx="5862387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1000" b="1" dirty="0">
                <a:solidFill>
                  <a:srgbClr val="FFFFFF"/>
                </a:solidFill>
              </a:rPr>
              <a:t>Al-</a:t>
            </a:r>
            <a:r>
              <a:rPr lang="en-US" altLang="en-US" sz="1000" b="1" dirty="0" err="1">
                <a:solidFill>
                  <a:srgbClr val="FFFFFF"/>
                </a:solidFill>
              </a:rPr>
              <a:t>Adhadh</a:t>
            </a:r>
            <a:r>
              <a:rPr lang="en-US" altLang="en-US" sz="1000" b="1" dirty="0">
                <a:solidFill>
                  <a:srgbClr val="FFFFFF"/>
                </a:solidFill>
              </a:rPr>
              <a:t>, Riyadh N., and Talal A. Al-Sayed. "Clinical features of systemic sclerosis." Saudi medical journal 22.4 (2001): 333-336.</a:t>
            </a:r>
          </a:p>
        </p:txBody>
      </p:sp>
    </p:spTree>
    <p:extLst>
      <p:ext uri="{BB962C8B-B14F-4D97-AF65-F5344CB8AC3E}">
        <p14:creationId xmlns:p14="http://schemas.microsoft.com/office/powerpoint/2010/main" val="220491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Purpose</a:t>
            </a:r>
            <a:endParaRPr lang="en-US" altLang="en-US" dirty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Provide information to engage the learner</a:t>
            </a:r>
          </a:p>
          <a:p>
            <a:pPr lvl="1"/>
            <a:r>
              <a:rPr lang="en-US" altLang="en-US"/>
              <a:t>Why is material valuable/useful </a:t>
            </a:r>
          </a:p>
          <a:p>
            <a:pPr lvl="1"/>
            <a:r>
              <a:rPr lang="en-US" altLang="en-US"/>
              <a:t>Link with past and future learning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Our patient: workup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6629400" cy="4114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sz="2000" dirty="0"/>
              <a:t>TTE: EF 60%, right ventricular systolic pressure estimated @ 60mmHg plus CVP</a:t>
            </a:r>
          </a:p>
          <a:p>
            <a:r>
              <a:rPr lang="en-US" altLang="en-US" sz="2000" dirty="0"/>
              <a:t>HRCT chest: possible NISP pattern, possible interstitial edema (CT chest PE protocol negative for pulmonary embolism)</a:t>
            </a:r>
          </a:p>
          <a:p>
            <a:r>
              <a:rPr lang="en-US" altLang="en-US" sz="2000" dirty="0"/>
              <a:t>Right heart catherization: mildly elevated pulmonary artery pressure, mild-moderate pulmonary arterial hypertension</a:t>
            </a:r>
          </a:p>
          <a:p>
            <a:r>
              <a:rPr lang="en-US" altLang="en-US" sz="2000" dirty="0"/>
              <a:t>Serologies: positive ANA, titer 1:1280 (homogenous, nuclear pattern), positive anti </a:t>
            </a:r>
            <a:r>
              <a:rPr lang="en-US" altLang="en-US" sz="2000" dirty="0" err="1"/>
              <a:t>Scl</a:t>
            </a:r>
            <a:r>
              <a:rPr lang="en-US" altLang="en-US" sz="2000" dirty="0"/>
              <a:t> 70 Ab</a:t>
            </a:r>
          </a:p>
          <a:p>
            <a:r>
              <a:rPr lang="en-US" altLang="en-US" sz="2000" dirty="0"/>
              <a:t>ABG: pO2 39 mmHg, SO2 74%, pCO2 39 on room air</a:t>
            </a:r>
          </a:p>
          <a:p>
            <a:r>
              <a:rPr lang="en-US" altLang="en-US" sz="2000" dirty="0"/>
              <a:t>Screening for malignancy: thyroid nodules (adenoma), hypodense liver lesion (MRI pending)</a:t>
            </a:r>
          </a:p>
          <a:p>
            <a:r>
              <a:rPr lang="en-US" altLang="en-US" sz="2000" dirty="0"/>
              <a:t>Creatinine normal, no proteinuria or hematuria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Our patient: Problem List Revised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Dyspnea on exertion with acute hypoxic respiratory failure: secondary to mild to moderate pulmonary arterial hypertension, possible  pulmonary edema and NSIP</a:t>
            </a:r>
          </a:p>
          <a:p>
            <a:r>
              <a:rPr lang="en-US" altLang="en-US" dirty="0"/>
              <a:t>New onset systemic hypertension</a:t>
            </a:r>
          </a:p>
          <a:p>
            <a:r>
              <a:rPr lang="en-US" altLang="en-US" dirty="0"/>
              <a:t>Esophageal dysmotility</a:t>
            </a:r>
          </a:p>
          <a:p>
            <a:r>
              <a:rPr lang="en-US" altLang="en-US" dirty="0"/>
              <a:t>Diffuse systemic sclerosis?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/>
              <a:t>Jeopardy…$200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828800"/>
            <a:ext cx="7391400" cy="106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461963" lvl="1" indent="-4763">
              <a:buFont typeface="Wingdings" panose="05000000000000000000" pitchFamily="2" charset="2"/>
              <a:buNone/>
            </a:pPr>
            <a:r>
              <a:rPr lang="en-US" altLang="en-US" dirty="0"/>
              <a:t>What organ involvement is the leading cause of death in systemic sclerosis?</a:t>
            </a:r>
            <a:endParaRPr lang="en-US" altLang="en-US" sz="2400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3048000"/>
            <a:ext cx="76200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800" dirty="0"/>
              <a:t>What is...?</a:t>
            </a:r>
          </a:p>
          <a:p>
            <a:r>
              <a:rPr lang="en-US" altLang="en-US" sz="2800" dirty="0"/>
              <a:t>Skin</a:t>
            </a:r>
          </a:p>
          <a:p>
            <a:r>
              <a:rPr lang="en-US" altLang="en-US" sz="2800" dirty="0"/>
              <a:t>Heart</a:t>
            </a:r>
          </a:p>
          <a:p>
            <a:r>
              <a:rPr lang="en-US" altLang="en-US" sz="2800" dirty="0"/>
              <a:t>GI tract</a:t>
            </a:r>
          </a:p>
          <a:p>
            <a:r>
              <a:rPr lang="en-US" altLang="en-US" sz="2800" dirty="0"/>
              <a:t>Lung</a:t>
            </a:r>
          </a:p>
          <a:p>
            <a:r>
              <a:rPr lang="en-US" altLang="en-US" sz="2800" dirty="0"/>
              <a:t>Kidney</a:t>
            </a:r>
          </a:p>
        </p:txBody>
      </p:sp>
      <p:pic>
        <p:nvPicPr>
          <p:cNvPr id="5" name="Picture 2" descr="Image result for pearl">
            <a:extLst>
              <a:ext uri="{FF2B5EF4-FFF2-40B4-BE49-F238E27FC236}">
                <a16:creationId xmlns:a16="http://schemas.microsoft.com/office/drawing/2014/main" id="{4AA85729-A550-434C-ABB9-9A343A83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450747"/>
            <a:ext cx="1139825" cy="11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pearl">
            <a:extLst>
              <a:ext uri="{FF2B5EF4-FFF2-40B4-BE49-F238E27FC236}">
                <a16:creationId xmlns:a16="http://schemas.microsoft.com/office/drawing/2014/main" id="{E310AF4A-79AF-4621-8CD4-9EC47252B6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r="909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117D2-457F-43FF-A555-A4F117A1C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03" y="640263"/>
            <a:ext cx="3915950" cy="1344975"/>
          </a:xfrm>
        </p:spPr>
        <p:txBody>
          <a:bodyPr>
            <a:normAutofit/>
          </a:bodyPr>
          <a:lstStyle/>
          <a:p>
            <a:r>
              <a:rPr lang="en-US" sz="3500"/>
              <a:t>Predictors of 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9DEC8-9181-4A74-98D5-5A4FA520D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2" y="2121763"/>
            <a:ext cx="3926618" cy="3773010"/>
          </a:xfrm>
        </p:spPr>
        <p:txBody>
          <a:bodyPr>
            <a:normAutofit/>
          </a:bodyPr>
          <a:lstStyle/>
          <a:p>
            <a:r>
              <a:rPr lang="en-US" sz="1900"/>
              <a:t>Male (caveat: men diagnosed later?)</a:t>
            </a:r>
          </a:p>
          <a:p>
            <a:r>
              <a:rPr lang="en-US" sz="1900"/>
              <a:t>Older age at diagnosis</a:t>
            </a:r>
          </a:p>
          <a:p>
            <a:r>
              <a:rPr lang="en-US" sz="1900"/>
              <a:t>Black patient</a:t>
            </a:r>
          </a:p>
          <a:p>
            <a:r>
              <a:rPr lang="en-US" sz="1900"/>
              <a:t>Diffuse/systemic variant</a:t>
            </a:r>
          </a:p>
          <a:p>
            <a:r>
              <a:rPr lang="en-US" sz="1900"/>
              <a:t>Early rapid skin thickening</a:t>
            </a:r>
          </a:p>
          <a:p>
            <a:r>
              <a:rPr lang="en-US" sz="1900"/>
              <a:t>Pulmonary arterial hypertension</a:t>
            </a:r>
          </a:p>
          <a:p>
            <a:r>
              <a:rPr lang="en-US" sz="1900"/>
              <a:t>Low mortality: limited disease (no renal, cardiac or pulmonary disease), negative anti-Scl-70</a:t>
            </a:r>
          </a:p>
          <a:p>
            <a:endParaRPr lang="en-US" sz="1900"/>
          </a:p>
          <a:p>
            <a:endParaRPr lang="en-US" sz="19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3AF07-8528-4CEB-A6B8-C13F9D184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356350"/>
            <a:ext cx="8610600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1000" b="1" dirty="0" err="1">
                <a:solidFill>
                  <a:schemeClr val="bg1"/>
                </a:solidFill>
              </a:rPr>
              <a:t>Gabrielli</a:t>
            </a:r>
            <a:r>
              <a:rPr lang="en-US" altLang="en-US" sz="1000" b="1" dirty="0">
                <a:solidFill>
                  <a:schemeClr val="bg1"/>
                </a:solidFill>
              </a:rPr>
              <a:t>, Armando, Enrico V. </a:t>
            </a:r>
            <a:r>
              <a:rPr lang="en-US" altLang="en-US" sz="1000" b="1" dirty="0" err="1">
                <a:solidFill>
                  <a:schemeClr val="bg1"/>
                </a:solidFill>
              </a:rPr>
              <a:t>Avvedimento</a:t>
            </a:r>
            <a:r>
              <a:rPr lang="en-US" altLang="en-US" sz="1000" b="1" dirty="0">
                <a:solidFill>
                  <a:schemeClr val="bg1"/>
                </a:solidFill>
              </a:rPr>
              <a:t>, and Thomas Krieg. "Scleroderma." New England Journal of Medicine 360.19 (2009): 1989-2003.</a:t>
            </a:r>
          </a:p>
          <a:p>
            <a:pPr>
              <a:lnSpc>
                <a:spcPct val="90000"/>
              </a:lnSpc>
            </a:pPr>
            <a:r>
              <a:rPr lang="en-US" sz="1000" b="1" dirty="0" err="1">
                <a:solidFill>
                  <a:schemeClr val="bg1"/>
                </a:solidFill>
              </a:rPr>
              <a:t>Karassa</a:t>
            </a:r>
            <a:r>
              <a:rPr lang="en-US" sz="1000" b="1" dirty="0">
                <a:solidFill>
                  <a:schemeClr val="bg1"/>
                </a:solidFill>
              </a:rPr>
              <a:t>, F. B., and J. P. A. Ioannidis. "Mortality in systemic sclerosis." </a:t>
            </a:r>
            <a:r>
              <a:rPr lang="en-US" sz="1000" b="1" i="1" dirty="0">
                <a:solidFill>
                  <a:schemeClr val="bg1"/>
                </a:solidFill>
              </a:rPr>
              <a:t>Clinical &amp; Experimental Rheumatology</a:t>
            </a:r>
            <a:r>
              <a:rPr lang="en-US" sz="1000" b="1" dirty="0">
                <a:solidFill>
                  <a:schemeClr val="bg1"/>
                </a:solidFill>
              </a:rPr>
              <a:t> 26.5 (2008): S85.</a:t>
            </a:r>
            <a:endParaRPr lang="en-US" alt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57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dirty="0"/>
              <a:t>After hospital discharge...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r>
              <a:rPr lang="en-US" altLang="en-US" sz="2800" dirty="0"/>
              <a:t>Follow up with rheumatology: patient endorses fatigue and inability to walk more that a few steps at the time, constipation</a:t>
            </a:r>
          </a:p>
          <a:p>
            <a:r>
              <a:rPr lang="en-US" altLang="en-US" sz="2800" dirty="0"/>
              <a:t>Started on mycophenolate (methotrexate contraindicated secondary to NSIP)</a:t>
            </a:r>
          </a:p>
          <a:p>
            <a:r>
              <a:rPr lang="en-US" altLang="en-US" sz="2800" dirty="0"/>
              <a:t>Pulmonary referral for management of pulmonary arterial hypertension and NSIP</a:t>
            </a:r>
          </a:p>
          <a:p>
            <a:r>
              <a:rPr lang="en-US" altLang="en-US" sz="2800" dirty="0"/>
              <a:t>Swallow study, referral to GI</a:t>
            </a:r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Jeopardy…$300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828800"/>
            <a:ext cx="7696200" cy="1143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800" dirty="0"/>
              <a:t>Which patient is more likely to be diagnosed with systemic sclerosis?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3505200"/>
            <a:ext cx="7391400" cy="22860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800" dirty="0"/>
              <a:t>What are…? </a:t>
            </a:r>
          </a:p>
          <a:p>
            <a:r>
              <a:rPr lang="en-US" altLang="en-US" sz="2800" dirty="0"/>
              <a:t>20 </a:t>
            </a:r>
            <a:r>
              <a:rPr lang="en-US" altLang="en-US" sz="2800" dirty="0" err="1"/>
              <a:t>yo</a:t>
            </a:r>
            <a:r>
              <a:rPr lang="en-US" altLang="en-US" sz="2800" dirty="0"/>
              <a:t> Hispanic female</a:t>
            </a:r>
          </a:p>
          <a:p>
            <a:r>
              <a:rPr lang="en-US" altLang="en-US" sz="2800" dirty="0"/>
              <a:t>40 </a:t>
            </a:r>
            <a:r>
              <a:rPr lang="en-US" altLang="en-US" sz="2800" dirty="0" err="1"/>
              <a:t>yo</a:t>
            </a:r>
            <a:r>
              <a:rPr lang="en-US" altLang="en-US" sz="2800" dirty="0"/>
              <a:t> Caucasian male</a:t>
            </a:r>
          </a:p>
          <a:p>
            <a:r>
              <a:rPr lang="en-US" altLang="en-US" sz="2800" dirty="0"/>
              <a:t>80 </a:t>
            </a:r>
            <a:r>
              <a:rPr lang="en-US" altLang="en-US" sz="2800" dirty="0" err="1"/>
              <a:t>yo</a:t>
            </a:r>
            <a:r>
              <a:rPr lang="en-US" altLang="en-US" sz="2800" dirty="0"/>
              <a:t> Black male</a:t>
            </a:r>
          </a:p>
          <a:p>
            <a:r>
              <a:rPr lang="en-US" altLang="en-US" sz="2800" dirty="0"/>
              <a:t>40 </a:t>
            </a:r>
            <a:r>
              <a:rPr lang="en-US" altLang="en-US" sz="2800" dirty="0" err="1"/>
              <a:t>yo</a:t>
            </a:r>
            <a:r>
              <a:rPr lang="en-US" altLang="en-US" sz="2800" dirty="0"/>
              <a:t> Black female</a:t>
            </a:r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pic>
        <p:nvPicPr>
          <p:cNvPr id="5" name="Picture 2" descr="Image result for pearl">
            <a:extLst>
              <a:ext uri="{FF2B5EF4-FFF2-40B4-BE49-F238E27FC236}">
                <a16:creationId xmlns:a16="http://schemas.microsoft.com/office/drawing/2014/main" id="{3B606415-D73E-4671-A809-93BC24135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450747"/>
            <a:ext cx="1139825" cy="11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pearl">
            <a:extLst>
              <a:ext uri="{FF2B5EF4-FFF2-40B4-BE49-F238E27FC236}">
                <a16:creationId xmlns:a16="http://schemas.microsoft.com/office/drawing/2014/main" id="{3087B398-A5C9-4F96-8EE8-5341BF9A6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r="909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A3E3BB-5FE5-4BCE-9350-E4F9ACB7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03" y="640263"/>
            <a:ext cx="3915950" cy="1344975"/>
          </a:xfrm>
        </p:spPr>
        <p:txBody>
          <a:bodyPr>
            <a:normAutofit/>
          </a:bodyPr>
          <a:lstStyle/>
          <a:p>
            <a:r>
              <a:rPr lang="en-US" sz="350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4629D-6F98-4C4A-89DA-CA0717F9B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2" y="2121763"/>
            <a:ext cx="3926618" cy="37730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100" dirty="0"/>
              <a:t>Estimated prevalence: 276/one million adults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Incidence: </a:t>
            </a:r>
            <a:r>
              <a:rPr kumimoji="1" lang="en-US" sz="2100" b="1" kern="1200" dirty="0">
                <a:latin typeface="+mn-lt"/>
                <a:ea typeface="+mn-ea"/>
                <a:cs typeface="+mn-cs"/>
              </a:rPr>
              <a:t>19.3</a:t>
            </a:r>
            <a:r>
              <a:rPr lang="en-US" sz="2100" dirty="0"/>
              <a:t> cases per year per million adults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Prevalence significantly higher in woman than man and blacks than withes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Median survival: </a:t>
            </a:r>
            <a:r>
              <a:rPr kumimoji="1" lang="en-US" sz="2100" b="1" kern="1200" dirty="0">
                <a:latin typeface="+mn-lt"/>
                <a:ea typeface="+mn-ea"/>
                <a:cs typeface="+mn-cs"/>
              </a:rPr>
              <a:t>11</a:t>
            </a:r>
            <a:r>
              <a:rPr lang="en-US" sz="2100" dirty="0"/>
              <a:t> years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Average age at onset of diagnosis: </a:t>
            </a:r>
            <a:r>
              <a:rPr kumimoji="1" lang="en-US" sz="2100" b="1" kern="1200" dirty="0">
                <a:latin typeface="+mn-lt"/>
                <a:ea typeface="+mn-ea"/>
                <a:cs typeface="+mn-cs"/>
              </a:rPr>
              <a:t>52</a:t>
            </a:r>
            <a:r>
              <a:rPr lang="en-US" sz="2100" dirty="0"/>
              <a:t> (younger in blacks)</a:t>
            </a:r>
          </a:p>
          <a:p>
            <a:pPr>
              <a:lnSpc>
                <a:spcPct val="90000"/>
              </a:lnSpc>
            </a:pPr>
            <a:endParaRPr lang="en-US" sz="2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2B443-F894-499A-A11C-8175158D0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663" y="6356350"/>
            <a:ext cx="7367337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1000" b="1" dirty="0">
                <a:solidFill>
                  <a:srgbClr val="FFFFFF"/>
                </a:solidFill>
              </a:rPr>
              <a:t>Mayes, Maureen D., et al. "Prevalence, incidence, survival, and disease characteristics of systemic sclerosis in a large US population." Arthritis &amp; Rheumatology 48.8 (2003): 2246-2255.</a:t>
            </a:r>
          </a:p>
        </p:txBody>
      </p:sp>
    </p:spTree>
    <p:extLst>
      <p:ext uri="{BB962C8B-B14F-4D97-AF65-F5344CB8AC3E}">
        <p14:creationId xmlns:p14="http://schemas.microsoft.com/office/powerpoint/2010/main" val="888508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Jeopardy…$400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7924800" cy="1066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800" dirty="0"/>
              <a:t>Which disease does not usually cause Raynaud`s phenomena? 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2743200"/>
            <a:ext cx="76200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800" dirty="0"/>
              <a:t>What are…?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/>
              <a:t>Mixed connective tissue disease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/>
              <a:t>Dermatomyositis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/>
              <a:t>SLE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/>
              <a:t>Peripheral vascular disease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/>
              <a:t>Sjogren's syndrome</a:t>
            </a:r>
          </a:p>
        </p:txBody>
      </p:sp>
      <p:pic>
        <p:nvPicPr>
          <p:cNvPr id="5" name="Picture 2" descr="Image result for pearl">
            <a:extLst>
              <a:ext uri="{FF2B5EF4-FFF2-40B4-BE49-F238E27FC236}">
                <a16:creationId xmlns:a16="http://schemas.microsoft.com/office/drawing/2014/main" id="{48BFFBB4-2F5E-4095-B89D-5B457D2B2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450747"/>
            <a:ext cx="1139825" cy="11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pearl">
            <a:extLst>
              <a:ext uri="{FF2B5EF4-FFF2-40B4-BE49-F238E27FC236}">
                <a16:creationId xmlns:a16="http://schemas.microsoft.com/office/drawing/2014/main" id="{32AD89A5-B4B4-46E7-BB0B-6CF90FF38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r="909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103" y="640263"/>
            <a:ext cx="3915950" cy="13449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sz="3500"/>
              <a:t>Raynaud`s phenomena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582" y="2121763"/>
            <a:ext cx="3926618" cy="377301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100"/>
              <a:t>Vasocontraction of the digital arteries, precapillary arterioles and cutaneous arteriovenous shunts</a:t>
            </a:r>
          </a:p>
          <a:p>
            <a:pPr>
              <a:lnSpc>
                <a:spcPct val="90000"/>
              </a:lnSpc>
            </a:pPr>
            <a:r>
              <a:rPr lang="en-US" altLang="en-US" sz="2100"/>
              <a:t>Ischemic phase: pale, demarcated skin limited to fingers</a:t>
            </a:r>
          </a:p>
          <a:p>
            <a:pPr>
              <a:lnSpc>
                <a:spcPct val="90000"/>
              </a:lnSpc>
            </a:pPr>
            <a:r>
              <a:rPr lang="en-US" altLang="en-US" sz="2100"/>
              <a:t>Starts after exposure to cold or stressful situation, spreads symmetrically</a:t>
            </a:r>
          </a:p>
          <a:p>
            <a:pPr>
              <a:lnSpc>
                <a:spcPct val="90000"/>
              </a:lnSpc>
            </a:pPr>
            <a:r>
              <a:rPr lang="en-US" altLang="en-US" sz="2100"/>
              <a:t>Reactive hyperemia: Rapid reflow of blood into the digits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784B83-C75F-47F6-AD81-5ECBD1EA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663" y="6356350"/>
            <a:ext cx="5862387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1000" b="1" dirty="0">
                <a:solidFill>
                  <a:srgbClr val="FFFFFF"/>
                </a:solidFill>
              </a:rPr>
              <a:t>Wigley, Fredrick M. "Raynaud's phenomenon." New England Journal of Medicine 347.13 (2002): 1001-1008.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476AD-873B-45B3-9280-59D964B16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276"/>
            <a:ext cx="9144000" cy="47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5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 of Prerequisites</a:t>
            </a:r>
            <a:endParaRPr lang="en-US" alt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Background information</a:t>
            </a:r>
          </a:p>
          <a:p>
            <a:pPr lvl="1"/>
            <a:r>
              <a:rPr lang="en-US" altLang="en-US"/>
              <a:t>Assigned readings</a:t>
            </a:r>
          </a:p>
          <a:p>
            <a:pPr lvl="1"/>
            <a:r>
              <a:rPr lang="en-US" altLang="en-US"/>
              <a:t>Prior lectures</a:t>
            </a:r>
          </a:p>
          <a:p>
            <a:r>
              <a:rPr lang="en-US" altLang="en-US"/>
              <a:t>Essential skills</a:t>
            </a:r>
          </a:p>
          <a:p>
            <a:pPr lvl="1"/>
            <a:r>
              <a:rPr lang="en-US" altLang="en-US"/>
              <a:t>Physical exam skills</a:t>
            </a:r>
          </a:p>
          <a:p>
            <a:pPr lvl="1"/>
            <a:r>
              <a:rPr lang="en-US" altLang="en-US"/>
              <a:t>Patient interview skills</a:t>
            </a:r>
            <a:endParaRPr lang="en-US" alt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Jeopardy…$500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7924800" cy="1066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400" dirty="0"/>
              <a:t>Systemic scleroderma is diagnosed by the presence of certain criteria, which criteria carries the highest weight? 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2743200"/>
            <a:ext cx="76200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800" dirty="0"/>
              <a:t>What are…?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/>
              <a:t>Raynaud`s phenomena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/>
              <a:t>Scleroderma related antibodies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/>
              <a:t>Abnormal nailfold capillaries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sz="2800" dirty="0"/>
              <a:t>Skin thickening of the fingers of both hands extending proximal to the MCP joints</a:t>
            </a:r>
          </a:p>
        </p:txBody>
      </p:sp>
      <p:pic>
        <p:nvPicPr>
          <p:cNvPr id="5" name="Picture 2" descr="Image result for pearl">
            <a:extLst>
              <a:ext uri="{FF2B5EF4-FFF2-40B4-BE49-F238E27FC236}">
                <a16:creationId xmlns:a16="http://schemas.microsoft.com/office/drawing/2014/main" id="{48BFFBB4-2F5E-4095-B89D-5B457D2B2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450747"/>
            <a:ext cx="1139825" cy="11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9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pearl">
            <a:extLst>
              <a:ext uri="{FF2B5EF4-FFF2-40B4-BE49-F238E27FC236}">
                <a16:creationId xmlns:a16="http://schemas.microsoft.com/office/drawing/2014/main" id="{32AD89A5-B4B4-46E7-BB0B-6CF90FF38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18" r="9091"/>
          <a:stretch/>
        </p:blipFill>
        <p:spPr bwMode="auto">
          <a:xfrm>
            <a:off x="26831" y="22087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21176"/>
            <a:ext cx="430169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103" y="640263"/>
            <a:ext cx="3915950" cy="13449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en-US" altLang="en-US" sz="3500" dirty="0"/>
              <a:t>The ACR-EULAR criteria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31106C-118E-4F51-A63D-EC4990A12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737" y="1922856"/>
            <a:ext cx="4271919" cy="423380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784B83-C75F-47F6-AD81-5ECBD1EA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663" y="6356350"/>
            <a:ext cx="7291137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b="1" dirty="0">
                <a:solidFill>
                  <a:schemeClr val="bg1"/>
                </a:solidFill>
              </a:rPr>
              <a:t>Kowal-</a:t>
            </a:r>
            <a:r>
              <a:rPr lang="en-US" sz="1000" b="1" dirty="0" err="1">
                <a:solidFill>
                  <a:schemeClr val="bg1"/>
                </a:solidFill>
              </a:rPr>
              <a:t>Bielecka</a:t>
            </a:r>
            <a:r>
              <a:rPr lang="en-US" sz="1000" b="1" dirty="0">
                <a:solidFill>
                  <a:schemeClr val="bg1"/>
                </a:solidFill>
              </a:rPr>
              <a:t>, O., et al. "EULAR recommendations for the treatment of systemic sclerosis: a report from the EULAR Scleroderma Trials and Research group (EUSTAR)." </a:t>
            </a:r>
            <a:r>
              <a:rPr lang="en-US" sz="1000" b="1" i="1" dirty="0">
                <a:solidFill>
                  <a:schemeClr val="bg1"/>
                </a:solidFill>
              </a:rPr>
              <a:t>Annals of the rheumatic diseases</a:t>
            </a:r>
            <a:r>
              <a:rPr lang="en-US" sz="1000" b="1" dirty="0">
                <a:solidFill>
                  <a:schemeClr val="bg1"/>
                </a:solidFill>
              </a:rPr>
              <a:t> 68.5 (2009): 620-628.</a:t>
            </a:r>
            <a:endParaRPr lang="en-US" altLang="en-US" sz="1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28463-2E55-4393-B6F8-E937714FAE47}"/>
              </a:ext>
            </a:extLst>
          </p:cNvPr>
          <p:cNvSpPr txBox="1"/>
          <p:nvPr/>
        </p:nvSpPr>
        <p:spPr>
          <a:xfrm>
            <a:off x="4740680" y="634652"/>
            <a:ext cx="4243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Skin thickening of both hands extending proximal to the MCP joints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C4C73D0-6716-4CB2-81A1-FB90A24FA2BE}"/>
                  </a:ext>
                </a:extLst>
              </p14:cNvPr>
              <p14:cNvContentPartPr/>
              <p14:nvPr/>
            </p14:nvContentPartPr>
            <p14:xfrm>
              <a:off x="3039406" y="2017639"/>
              <a:ext cx="36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C4C73D0-6716-4CB2-81A1-FB90A24FA2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5086" y="2013319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6617C959-7591-4741-9931-55AD93AE7764}"/>
              </a:ext>
            </a:extLst>
          </p:cNvPr>
          <p:cNvSpPr txBox="1"/>
          <p:nvPr/>
        </p:nvSpPr>
        <p:spPr>
          <a:xfrm>
            <a:off x="4805183" y="1982584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Finger tip lesions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A2A155-17E4-4B25-89A9-3FD122CE8908}"/>
              </a:ext>
            </a:extLst>
          </p:cNvPr>
          <p:cNvSpPr txBox="1"/>
          <p:nvPr/>
        </p:nvSpPr>
        <p:spPr>
          <a:xfrm>
            <a:off x="4805183" y="248670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Telangiectasia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5BE641-0438-484B-9AED-AA49B27B7AFD}"/>
              </a:ext>
            </a:extLst>
          </p:cNvPr>
          <p:cNvSpPr txBox="1"/>
          <p:nvPr/>
        </p:nvSpPr>
        <p:spPr>
          <a:xfrm>
            <a:off x="4816879" y="2966351"/>
            <a:ext cx="409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Abnormal nail fold capillaries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8ABD34-9A8F-4AF2-B306-D872C630699B}"/>
              </a:ext>
            </a:extLst>
          </p:cNvPr>
          <p:cNvSpPr txBox="1"/>
          <p:nvPr/>
        </p:nvSpPr>
        <p:spPr>
          <a:xfrm>
            <a:off x="4816879" y="3446750"/>
            <a:ext cx="2092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PAH, ILD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9645DC-ED76-4904-ADCD-B731596FBCD1}"/>
              </a:ext>
            </a:extLst>
          </p:cNvPr>
          <p:cNvSpPr txBox="1"/>
          <p:nvPr/>
        </p:nvSpPr>
        <p:spPr>
          <a:xfrm>
            <a:off x="4816879" y="3908415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Raynaud`s phenomenon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3D44FC-DF03-4217-A331-351C1A98B1E1}"/>
              </a:ext>
            </a:extLst>
          </p:cNvPr>
          <p:cNvSpPr txBox="1"/>
          <p:nvPr/>
        </p:nvSpPr>
        <p:spPr>
          <a:xfrm>
            <a:off x="4805587" y="4403394"/>
            <a:ext cx="3176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antibodies</a:t>
            </a:r>
          </a:p>
        </p:txBody>
      </p:sp>
    </p:spTree>
    <p:extLst>
      <p:ext uri="{BB962C8B-B14F-4D97-AF65-F5344CB8AC3E}">
        <p14:creationId xmlns:p14="http://schemas.microsoft.com/office/powerpoint/2010/main" val="1207749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6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You will know it when you see it</a:t>
            </a:r>
          </a:p>
          <a:p>
            <a:r>
              <a:rPr lang="en-US" altLang="en-US" dirty="0"/>
              <a:t>Presenting symptoms can be vague and affect any body part</a:t>
            </a:r>
          </a:p>
          <a:p>
            <a:r>
              <a:rPr lang="en-US" altLang="en-US" dirty="0"/>
              <a:t>Scleroderma is a rare disease</a:t>
            </a:r>
          </a:p>
          <a:p>
            <a:r>
              <a:rPr lang="en-US" altLang="en-US" dirty="0"/>
              <a:t>Diagnosis is made by different clinical criteria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Evaluation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Develop a quick task/activity to evaluate learning as a result of this presentation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here</a:t>
            </a:r>
          </a:p>
        </p:txBody>
      </p:sp>
    </p:spTree>
    <p:extLst>
      <p:ext uri="{BB962C8B-B14F-4D97-AF65-F5344CB8AC3E}">
        <p14:creationId xmlns:p14="http://schemas.microsoft.com/office/powerpoint/2010/main" val="118926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Statement of Objectives</a:t>
            </a:r>
            <a:endParaRPr lang="en-US" alt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/>
              <a:t>State what learner is expected to learn</a:t>
            </a:r>
          </a:p>
          <a:p>
            <a:r>
              <a:rPr lang="en-US" altLang="en-US" dirty="0"/>
              <a:t>Define conditions for occurrence</a:t>
            </a:r>
          </a:p>
          <a:p>
            <a:r>
              <a:rPr lang="en-US" altLang="en-US" dirty="0"/>
              <a:t>Provide criteria for performance</a:t>
            </a:r>
          </a:p>
          <a:p>
            <a:pPr lvl="1"/>
            <a:endParaRPr lang="en-US" alt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 dirty="0"/>
              <a:t>In histology lab, correctly distinguish muscle cells from skin cells 80% of the time</a:t>
            </a:r>
          </a:p>
          <a:p>
            <a:r>
              <a:rPr lang="en-US" altLang="en-US" dirty="0"/>
              <a:t>Develop a DDX for XXX in hospitalized patients when XXX is present</a:t>
            </a:r>
          </a:p>
          <a:p>
            <a:r>
              <a:rPr lang="en-US" altLang="en-US" dirty="0"/>
              <a:t>Develop a long-term </a:t>
            </a:r>
            <a:r>
              <a:rPr lang="en-US" altLang="en-US" dirty="0" err="1"/>
              <a:t>mgmt</a:t>
            </a:r>
            <a:r>
              <a:rPr lang="en-US" altLang="en-US" dirty="0"/>
              <a:t> plan for XXX in hospitalized uninsured patients being discharged to the community</a:t>
            </a:r>
          </a:p>
          <a:p>
            <a:endParaRPr lang="en-US" alt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Presentation Overview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Outline lecture’s key points </a:t>
            </a:r>
          </a:p>
          <a:p>
            <a:pPr lvl="1"/>
            <a:r>
              <a:rPr lang="en-US" altLang="en-US"/>
              <a:t>Provides structure</a:t>
            </a:r>
          </a:p>
          <a:p>
            <a:pPr lvl="1"/>
            <a:r>
              <a:rPr lang="en-US" altLang="en-US"/>
              <a:t>Helps students organize information</a:t>
            </a:r>
          </a:p>
          <a:p>
            <a:r>
              <a:rPr lang="en-US" altLang="en-US"/>
              <a:t>Use as many slides as appropriate</a:t>
            </a:r>
          </a:p>
          <a:p>
            <a:r>
              <a:rPr lang="en-US" altLang="en-US"/>
              <a:t>Establish clinical relevance of content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Body of Presentation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As many slides as necessary</a:t>
            </a:r>
          </a:p>
          <a:p>
            <a:r>
              <a:rPr lang="en-US" altLang="en-US"/>
              <a:t>Short statements</a:t>
            </a:r>
          </a:p>
          <a:p>
            <a:pPr lvl="1"/>
            <a:r>
              <a:rPr lang="en-US" altLang="en-US"/>
              <a:t>Avoid complete sentences</a:t>
            </a:r>
          </a:p>
          <a:p>
            <a:pPr lvl="1"/>
            <a:r>
              <a:rPr lang="en-US" altLang="en-US"/>
              <a:t>Highlights only</a:t>
            </a:r>
          </a:p>
          <a:p>
            <a:r>
              <a:rPr lang="en-US" altLang="en-US"/>
              <a:t>Allow approx 2 minutes/slide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Application of Lecture Content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828800"/>
            <a:ext cx="79248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err="1"/>
              <a:t>Approx</a:t>
            </a:r>
            <a:r>
              <a:rPr lang="en-US" altLang="en-US" dirty="0"/>
              <a:t> every 15 minutes</a:t>
            </a:r>
          </a:p>
          <a:p>
            <a:pPr lvl="1"/>
            <a:r>
              <a:rPr lang="en-US" altLang="en-US" dirty="0"/>
              <a:t>Short activities during lecture (3 min) </a:t>
            </a:r>
          </a:p>
          <a:p>
            <a:pPr lvl="2"/>
            <a:r>
              <a:rPr lang="en-US" altLang="en-US" dirty="0"/>
              <a:t>Thought questions</a:t>
            </a:r>
          </a:p>
          <a:p>
            <a:pPr lvl="2"/>
            <a:r>
              <a:rPr lang="en-US" altLang="en-US" dirty="0"/>
              <a:t>Think-pair-share activities</a:t>
            </a:r>
          </a:p>
          <a:p>
            <a:r>
              <a:rPr lang="en-US" altLang="en-US" dirty="0"/>
              <a:t>Demonstrates relevance of information </a:t>
            </a:r>
          </a:p>
          <a:p>
            <a:r>
              <a:rPr lang="en-US" altLang="en-US" dirty="0"/>
              <a:t>Engages students</a:t>
            </a:r>
          </a:p>
          <a:p>
            <a:pPr lvl="1"/>
            <a:r>
              <a:rPr lang="en-US" altLang="en-US" dirty="0"/>
              <a:t>Refocuses attention</a:t>
            </a:r>
          </a:p>
          <a:p>
            <a:pPr lvl="1"/>
            <a:r>
              <a:rPr lang="en-US" altLang="en-US" dirty="0"/>
              <a:t>Improves learning by allowing students to apply learning/content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Concise summary of lecture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Recap major points</a:t>
            </a:r>
          </a:p>
          <a:p>
            <a:r>
              <a:rPr lang="en-US" altLang="en-US" dirty="0"/>
              <a:t>Relate points to learning objectives</a:t>
            </a:r>
          </a:p>
          <a:p>
            <a:pPr lvl="1"/>
            <a:r>
              <a:rPr lang="en-US" altLang="en-US" dirty="0"/>
              <a:t>Alternative- ask students to summarize as an end-of-presentation activity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Hyperlinks to online sources</a:t>
            </a:r>
          </a:p>
          <a:p>
            <a:r>
              <a:rPr lang="en-US" dirty="0"/>
              <a:t>Citations for non-electronic materials</a:t>
            </a:r>
          </a:p>
        </p:txBody>
      </p:sp>
    </p:spTree>
    <p:extLst>
      <p:ext uri="{BB962C8B-B14F-4D97-AF65-F5344CB8AC3E}">
        <p14:creationId xmlns:p14="http://schemas.microsoft.com/office/powerpoint/2010/main" val="2768545416"/>
      </p:ext>
    </p:extLst>
  </p:cSld>
  <p:clrMapOvr>
    <a:masterClrMapping/>
  </p:clrMapOvr>
</p:sld>
</file>

<file path=ppt/theme/theme1.xml><?xml version="1.0" encoding="utf-8"?>
<a:theme xmlns:a="http://schemas.openxmlformats.org/drawingml/2006/main" name="Dads Tie.pot">
  <a:themeElements>
    <a:clrScheme name="Dads Tie.pot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.po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ads Tie.pot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.pot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.pot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.pot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.pot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Designs\Dads Tie.pot</Template>
  <TotalTime>3266</TotalTime>
  <Pages>23</Pages>
  <Words>1258</Words>
  <Application>Microsoft Office PowerPoint</Application>
  <PresentationFormat>On-screen Show (4:3)</PresentationFormat>
  <Paragraphs>206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Monotype Sorts</vt:lpstr>
      <vt:lpstr>Times New Roman</vt:lpstr>
      <vt:lpstr>Wingdings</vt:lpstr>
      <vt:lpstr>Dads Tie.pot</vt:lpstr>
      <vt:lpstr>The Educational Presentation</vt:lpstr>
      <vt:lpstr>Purpose</vt:lpstr>
      <vt:lpstr>Review of Prerequisites</vt:lpstr>
      <vt:lpstr>Statement of Objectives</vt:lpstr>
      <vt:lpstr>Presentation Overview</vt:lpstr>
      <vt:lpstr>Body of Presentation</vt:lpstr>
      <vt:lpstr>Application of Lecture Content</vt:lpstr>
      <vt:lpstr>Concise summary of lecture</vt:lpstr>
      <vt:lpstr>References</vt:lpstr>
      <vt:lpstr>Evaluation</vt:lpstr>
      <vt:lpstr>Salt and pepper; not only in the kitchen</vt:lpstr>
      <vt:lpstr>Purpose</vt:lpstr>
      <vt:lpstr>Overview</vt:lpstr>
      <vt:lpstr>Our patient: History</vt:lpstr>
      <vt:lpstr>Our patient: PMH, PSH..</vt:lpstr>
      <vt:lpstr>Our patient: Physical Exam</vt:lpstr>
      <vt:lpstr>Our patient: Problem List</vt:lpstr>
      <vt:lpstr>Jeopardy...$100</vt:lpstr>
      <vt:lpstr>What are common symptoms </vt:lpstr>
      <vt:lpstr>Our patient: workup</vt:lpstr>
      <vt:lpstr>Our patient: Problem List Revised</vt:lpstr>
      <vt:lpstr>Jeopardy…$200</vt:lpstr>
      <vt:lpstr>Predictors of mortality</vt:lpstr>
      <vt:lpstr>After hospital discharge...</vt:lpstr>
      <vt:lpstr>Jeopardy…$300</vt:lpstr>
      <vt:lpstr>Epidemiology</vt:lpstr>
      <vt:lpstr>Jeopardy…$400</vt:lpstr>
      <vt:lpstr>Raynaud`s phenomena</vt:lpstr>
      <vt:lpstr>PowerPoint Presentation</vt:lpstr>
      <vt:lpstr>Jeopardy…$500</vt:lpstr>
      <vt:lpstr>The ACR-EULAR criteria</vt:lpstr>
      <vt:lpstr>Summary</vt:lpstr>
      <vt:lpstr>Evaluation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Just Another Case of Constipation</dc:title>
  <dc:subject/>
  <dc:creator>Susan Ellis</dc:creator>
  <cp:keywords/>
  <dc:description/>
  <cp:lastModifiedBy>Katharina Beeler</cp:lastModifiedBy>
  <cp:revision>68</cp:revision>
  <cp:lastPrinted>1997-07-28T22:33:34Z</cp:lastPrinted>
  <dcterms:created xsi:type="dcterms:W3CDTF">1997-07-22T11:06:03Z</dcterms:created>
  <dcterms:modified xsi:type="dcterms:W3CDTF">2017-09-14T21:55:32Z</dcterms:modified>
</cp:coreProperties>
</file>